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sldIdLst>
    <p:sldId id="257" r:id="rId2"/>
    <p:sldId id="271" r:id="rId3"/>
    <p:sldId id="258" r:id="rId4"/>
    <p:sldId id="259" r:id="rId5"/>
    <p:sldId id="27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7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08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06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44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77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59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43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8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84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23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EBEB-2B2E-EB48-9F86-32062A1DF03F}" type="datetimeFigureOut">
              <a:rPr lang="de-DE" smtClean="0"/>
              <a:t>12.11.14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068A-D3F7-F241-83D1-2255C43454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91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uendner@myunisg.ch" TargetMode="External"/><Relationship Id="rId3" Type="http://schemas.openxmlformats.org/officeDocument/2006/relationships/hyperlink" Target="mailto:Raphael.staub@student.unisg.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419" y="740520"/>
            <a:ext cx="4644987" cy="2387600"/>
          </a:xfrm>
        </p:spPr>
        <p:txBody>
          <a:bodyPr>
            <a:noAutofit/>
          </a:bodyPr>
          <a:lstStyle/>
          <a:p>
            <a:r>
              <a:rPr lang="de-CH" sz="6000" dirty="0" smtClean="0"/>
              <a:t>Assessment-Fragestunde</a:t>
            </a:r>
            <a:endParaRPr lang="de-CH" sz="6000" dirty="0"/>
          </a:p>
        </p:txBody>
      </p:sp>
      <p:pic>
        <p:nvPicPr>
          <p:cNvPr id="6" name="Bild 5" descr="logo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60" y="-198062"/>
            <a:ext cx="8093887" cy="809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9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Recht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Fälle statt Theorie, Alte Prüfungen sehr wichtig</a:t>
            </a:r>
          </a:p>
          <a:p>
            <a:r>
              <a:rPr lang="de-CH" dirty="0" err="1" smtClean="0"/>
              <a:t>Brunello</a:t>
            </a:r>
            <a:r>
              <a:rPr lang="de-CH" dirty="0" smtClean="0"/>
              <a:t> ist nicht </a:t>
            </a:r>
            <a:r>
              <a:rPr lang="de-CH" dirty="0" err="1" smtClean="0"/>
              <a:t>Barolo</a:t>
            </a:r>
            <a:endParaRPr lang="de-CH" dirty="0" smtClean="0"/>
          </a:p>
          <a:p>
            <a:r>
              <a:rPr lang="de-CH" dirty="0" smtClean="0"/>
              <a:t>Zeit ist sehr knapp</a:t>
            </a:r>
          </a:p>
          <a:p>
            <a:r>
              <a:rPr lang="de-CH" dirty="0" smtClean="0"/>
              <a:t>Antworten möglichst kurz halten</a:t>
            </a:r>
          </a:p>
          <a:p>
            <a:r>
              <a:rPr lang="de-CH" u="sng" dirty="0" smtClean="0"/>
              <a:t>Artikel korrekt angeben</a:t>
            </a:r>
            <a:endParaRPr lang="de-CH" dirty="0" smtClean="0"/>
          </a:p>
          <a:p>
            <a:r>
              <a:rPr lang="de-CH" dirty="0" smtClean="0"/>
              <a:t>Nicht auswendig lernen </a:t>
            </a:r>
            <a:r>
              <a:rPr lang="de-CH" dirty="0" smtClean="0">
                <a:sym typeface="Wingdings" panose="05000000000000000000" pitchFamily="2" charset="2"/>
              </a:rPr>
              <a:t> Gesetz kennen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Gesetz übersichtlich und persönlich markieren  nicht zu </a:t>
            </a:r>
            <a:r>
              <a:rPr lang="de-CH" smtClean="0">
                <a:sym typeface="Wingdings" panose="05000000000000000000" pitchFamily="2" charset="2"/>
              </a:rPr>
              <a:t>viel Zettel</a:t>
            </a:r>
            <a:endParaRPr lang="de-CH" dirty="0">
              <a:sym typeface="Wingdings" panose="05000000000000000000" pitchFamily="2" charset="2"/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Keine Lernhilfen notwendig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975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Mathe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5299"/>
          </a:xfrm>
        </p:spPr>
        <p:txBody>
          <a:bodyPr>
            <a:normAutofit fontScale="92500"/>
          </a:bodyPr>
          <a:lstStyle/>
          <a:p>
            <a:r>
              <a:rPr lang="de-CH" dirty="0" smtClean="0"/>
              <a:t>Zeit ist eher knapp</a:t>
            </a:r>
          </a:p>
          <a:p>
            <a:r>
              <a:rPr lang="de-CH" dirty="0" smtClean="0"/>
              <a:t>Lösungsweg aufschreiben</a:t>
            </a:r>
          </a:p>
          <a:p>
            <a:r>
              <a:rPr lang="de-CH" dirty="0" smtClean="0"/>
              <a:t>Zuerst MC-Aufgaben lösen</a:t>
            </a:r>
          </a:p>
          <a:p>
            <a:r>
              <a:rPr lang="de-CH" dirty="0" smtClean="0"/>
              <a:t>Schwierige Aufgaben auslassen</a:t>
            </a:r>
          </a:p>
          <a:p>
            <a:r>
              <a:rPr lang="de-CH" dirty="0" smtClean="0"/>
              <a:t>Prüfung ist nur 3.5 </a:t>
            </a:r>
            <a:r>
              <a:rPr lang="de-CH" dirty="0" err="1" smtClean="0"/>
              <a:t>Credits</a:t>
            </a:r>
            <a:r>
              <a:rPr lang="de-CH" dirty="0" smtClean="0"/>
              <a:t> wert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Alte Prüfungen (</a:t>
            </a:r>
            <a:r>
              <a:rPr lang="de-CH" dirty="0" err="1" smtClean="0">
                <a:sym typeface="Wingdings" panose="05000000000000000000" pitchFamily="2" charset="2"/>
              </a:rPr>
              <a:t>Vorallem</a:t>
            </a:r>
            <a:r>
              <a:rPr lang="de-CH" dirty="0" smtClean="0">
                <a:sym typeface="Wingdings" panose="05000000000000000000" pitchFamily="2" charset="2"/>
              </a:rPr>
              <a:t> HS13, da MC-Fragen)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Aber: Schwierigkeitsgrad von Jahr zu Jahr steigend</a:t>
            </a:r>
            <a:endParaRPr lang="de-CH" dirty="0">
              <a:sym typeface="Wingdings" panose="05000000000000000000" pitchFamily="2" charset="2"/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Uniseminar?</a:t>
            </a:r>
            <a:endParaRPr lang="de-CH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109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Prüfungsplan (Januar)</a:t>
            </a:r>
            <a:endParaRPr lang="de-DE" dirty="0"/>
          </a:p>
        </p:txBody>
      </p:sp>
      <p:pic>
        <p:nvPicPr>
          <p:cNvPr id="4" name="Bild 3" descr="Bildschirmfoto 2014-09-13 um 14.20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47" y="1417638"/>
            <a:ext cx="7201009" cy="437351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40928" y="3420595"/>
            <a:ext cx="8771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VWL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39768" y="4225444"/>
            <a:ext cx="8771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BWL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311284" y="4263850"/>
            <a:ext cx="9438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Recht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18771" y="5138605"/>
            <a:ext cx="96804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solidFill>
                  <a:srgbClr val="FF0000"/>
                </a:solidFill>
              </a:rPr>
              <a:t>Mathe</a:t>
            </a:r>
            <a:endParaRPr lang="de-DE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2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686" y="1614348"/>
            <a:ext cx="2521914" cy="293193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74782" y="5545748"/>
            <a:ext cx="8379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Glück wünscht man sich nicht, Glück erarbeitet man sich</a:t>
            </a:r>
            <a:endParaRPr lang="de-CH" sz="2000" i="1" dirty="0"/>
          </a:p>
        </p:txBody>
      </p:sp>
    </p:spTree>
    <p:extLst>
      <p:ext uri="{BB962C8B-B14F-4D97-AF65-F5344CB8AC3E}">
        <p14:creationId xmlns:p14="http://schemas.microsoft.com/office/powerpoint/2010/main" val="308368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Fragen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0062" cy="4525963"/>
          </a:xfrm>
        </p:spPr>
        <p:txBody>
          <a:bodyPr>
            <a:normAutofit/>
          </a:bodyPr>
          <a:lstStyle/>
          <a:p>
            <a:r>
              <a:rPr lang="de-CH" dirty="0" smtClean="0"/>
              <a:t>(Ältere) Kommilitonen </a:t>
            </a:r>
          </a:p>
          <a:p>
            <a:r>
              <a:rPr lang="de-CH" dirty="0" smtClean="0">
                <a:hlinkClick r:id="rId2"/>
              </a:rPr>
              <a:t>buendner@myunisg.ch</a:t>
            </a:r>
            <a:endParaRPr lang="de-CH" dirty="0" smtClean="0"/>
          </a:p>
          <a:p>
            <a:r>
              <a:rPr lang="de-CH" dirty="0">
                <a:hlinkClick r:id="rId3"/>
              </a:rPr>
              <a:t>r</a:t>
            </a:r>
            <a:r>
              <a:rPr lang="de-CH" dirty="0" smtClean="0">
                <a:hlinkClick r:id="rId3"/>
              </a:rPr>
              <a:t>aphael.staub@student.unisg.ch</a:t>
            </a:r>
            <a:r>
              <a:rPr lang="de-CH" dirty="0" smtClean="0"/>
              <a:t> (VWL</a:t>
            </a:r>
            <a:r>
              <a:rPr lang="de-CH" dirty="0"/>
              <a:t>/</a:t>
            </a:r>
            <a:r>
              <a:rPr lang="de-CH" dirty="0" smtClean="0"/>
              <a:t>Mathe)</a:t>
            </a:r>
          </a:p>
          <a:p>
            <a:r>
              <a:rPr lang="de-CH" dirty="0" smtClean="0"/>
              <a:t>Facebook-Seiten ‘’Sharing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caring</a:t>
            </a:r>
            <a:r>
              <a:rPr lang="de-CH" dirty="0" smtClean="0"/>
              <a:t>’’ und ‘’Assessment 2014/15’’ (Achtung: Jeder kann euch antworten!)</a:t>
            </a:r>
          </a:p>
          <a:p>
            <a:r>
              <a:rPr lang="de-CH" dirty="0" smtClean="0"/>
              <a:t>Direkt an Professor/ Assistent</a:t>
            </a:r>
          </a:p>
          <a:p>
            <a:endParaRPr lang="de-CH" dirty="0"/>
          </a:p>
          <a:p>
            <a:endParaRPr lang="de-CH" dirty="0"/>
          </a:p>
          <a:p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797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Das Assessment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19384"/>
            <a:ext cx="8229600" cy="49565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CH" dirty="0" smtClean="0"/>
              <a:t>Mindestens 4.0 Schnitt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Insgesamt max. 12 Minuspunkte</a:t>
            </a:r>
          </a:p>
          <a:p>
            <a:pPr lvl="1">
              <a:lnSpc>
                <a:spcPct val="150000"/>
              </a:lnSpc>
            </a:pPr>
            <a:r>
              <a:rPr lang="de-CH" smtClean="0"/>
              <a:t>Max. </a:t>
            </a:r>
            <a:r>
              <a:rPr lang="de-CH" dirty="0" smtClean="0"/>
              <a:t>4 davon in Kontextstudium</a:t>
            </a:r>
            <a:endParaRPr lang="de-CH" dirty="0"/>
          </a:p>
          <a:p>
            <a:pPr>
              <a:lnSpc>
                <a:spcPct val="150000"/>
              </a:lnSpc>
            </a:pPr>
            <a:r>
              <a:rPr lang="de-CH" dirty="0" smtClean="0"/>
              <a:t>2 von 3 bestehen das Assessment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4.5 Schnitt für Austausch an Partneruniversität</a:t>
            </a:r>
          </a:p>
          <a:p>
            <a:pPr>
              <a:lnSpc>
                <a:spcPct val="150000"/>
              </a:lnSpc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03198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Allgemeine Hinweise 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7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CH" dirty="0" smtClean="0"/>
              <a:t>Zentrale Uniprüfungen ≠ Maturaprüfungen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Ruhetage einbauen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Ablenkung ((Ausgang), Ski/Snowboard, …)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Planung ist wichtig, lernt wo ihr schlecht seid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Keine Lernzexzesse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Bei Schwierigkeiten Kommilitonen fragen</a:t>
            </a:r>
          </a:p>
          <a:p>
            <a:pPr>
              <a:lnSpc>
                <a:spcPct val="150000"/>
              </a:lnSpc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79950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Allgemeine Hinweise II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7919"/>
            <a:ext cx="8229600" cy="515346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CH" dirty="0" smtClean="0"/>
              <a:t>Genug essen und trinken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Lernen in Bibliothek </a:t>
            </a:r>
            <a:r>
              <a:rPr lang="de-CH" b="1" u="sng" dirty="0" smtClean="0">
                <a:solidFill>
                  <a:srgbClr val="000000"/>
                </a:solidFill>
              </a:rPr>
              <a:t>kann</a:t>
            </a:r>
            <a:r>
              <a:rPr lang="de-CH" dirty="0" smtClean="0">
                <a:solidFill>
                  <a:srgbClr val="000000"/>
                </a:solidFill>
              </a:rPr>
              <a:t> </a:t>
            </a:r>
            <a:r>
              <a:rPr lang="de-CH" dirty="0" smtClean="0"/>
              <a:t>hilfreich sein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Am Prüfungstag früh aufstehen und früh am Prüfungsort sein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Fragen genau lesen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Von schwieriger Prüfung nicht entmutigen lassen</a:t>
            </a:r>
          </a:p>
          <a:p>
            <a:pPr>
              <a:lnSpc>
                <a:spcPct val="150000"/>
              </a:lnSpc>
            </a:pPr>
            <a:r>
              <a:rPr lang="de-CH" dirty="0" smtClean="0"/>
              <a:t>Es sind Prüfungen, nicht mehr und nicht weniger</a:t>
            </a:r>
          </a:p>
        </p:txBody>
      </p:sp>
    </p:spTree>
    <p:extLst>
      <p:ext uri="{BB962C8B-B14F-4D97-AF65-F5344CB8AC3E}">
        <p14:creationId xmlns:p14="http://schemas.microsoft.com/office/powerpoint/2010/main" val="287374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Externe Lernhilfen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7086"/>
            <a:ext cx="8229600" cy="4819437"/>
          </a:xfrm>
        </p:spPr>
        <p:txBody>
          <a:bodyPr>
            <a:normAutofit/>
          </a:bodyPr>
          <a:lstStyle/>
          <a:p>
            <a:r>
              <a:rPr lang="de-DE" dirty="0" smtClean="0"/>
              <a:t>Uniseminar Lernkarten</a:t>
            </a:r>
          </a:p>
          <a:p>
            <a:pPr lvl="1"/>
            <a:r>
              <a:rPr lang="de-DE" dirty="0" smtClean="0"/>
              <a:t>Stoff auf Karteikarten</a:t>
            </a:r>
          </a:p>
          <a:p>
            <a:r>
              <a:rPr lang="de-DE" dirty="0" smtClean="0"/>
              <a:t>Uniseminar Ordner </a:t>
            </a:r>
          </a:p>
          <a:p>
            <a:pPr lvl="1"/>
            <a:r>
              <a:rPr lang="de-DE" dirty="0" smtClean="0"/>
              <a:t>Theorie Zusammenfassung, Übungen und alte Prüfungen</a:t>
            </a:r>
          </a:p>
          <a:p>
            <a:r>
              <a:rPr lang="de-DE" dirty="0" smtClean="0"/>
              <a:t>Uniseminar Seminare </a:t>
            </a:r>
          </a:p>
          <a:p>
            <a:pPr lvl="1"/>
            <a:r>
              <a:rPr lang="de-DE" dirty="0" smtClean="0"/>
              <a:t>Geldverschwendung</a:t>
            </a:r>
          </a:p>
          <a:p>
            <a:r>
              <a:rPr lang="de-DE" dirty="0" err="1" smtClean="0"/>
              <a:t>Glemserseminar</a:t>
            </a:r>
            <a:r>
              <a:rPr lang="de-DE" dirty="0" smtClean="0"/>
              <a:t> (teuer)</a:t>
            </a:r>
          </a:p>
          <a:p>
            <a:pPr lvl="1"/>
            <a:r>
              <a:rPr lang="de-DE" dirty="0" smtClean="0"/>
              <a:t>Seminar und Ordner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44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Lernkurve</a:t>
            </a:r>
            <a:endParaRPr lang="de-CH" dirty="0"/>
          </a:p>
        </p:txBody>
      </p:sp>
      <p:cxnSp>
        <p:nvCxnSpPr>
          <p:cNvPr id="5" name="Gerader Verbinder 4"/>
          <p:cNvCxnSpPr/>
          <p:nvPr/>
        </p:nvCxnSpPr>
        <p:spPr>
          <a:xfrm flipH="1">
            <a:off x="2562046" y="1697486"/>
            <a:ext cx="19409" cy="37007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2562045" y="5366588"/>
            <a:ext cx="3586432" cy="316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ogen 7"/>
          <p:cNvSpPr/>
          <p:nvPr/>
        </p:nvSpPr>
        <p:spPr>
          <a:xfrm rot="17754448">
            <a:off x="417323" y="4206767"/>
            <a:ext cx="8118746" cy="4264691"/>
          </a:xfrm>
          <a:prstGeom prst="arc">
            <a:avLst>
              <a:gd name="adj1" fmla="val 16200000"/>
              <a:gd name="adj2" fmla="val 2110325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feld 2"/>
          <p:cNvSpPr txBox="1"/>
          <p:nvPr/>
        </p:nvSpPr>
        <p:spPr>
          <a:xfrm rot="20108270">
            <a:off x="886074" y="3114236"/>
            <a:ext cx="7475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</a:rPr>
              <a:t>Abnehmender Grenzertrag</a:t>
            </a:r>
            <a:endParaRPr lang="de-D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4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Buchhaltung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u="sng" dirty="0" smtClean="0">
                <a:solidFill>
                  <a:srgbClr val="000000"/>
                </a:solidFill>
              </a:rPr>
              <a:t>Ihr dürft durchfallen</a:t>
            </a:r>
          </a:p>
          <a:p>
            <a:r>
              <a:rPr lang="de-CH" dirty="0" smtClean="0"/>
              <a:t>Alles über 4.0 nützt euch nichts, aber Inhalt kommt wieder (2. Sem BWL, C&amp;R)</a:t>
            </a:r>
          </a:p>
          <a:p>
            <a:r>
              <a:rPr lang="de-CH" dirty="0" smtClean="0"/>
              <a:t>Übungen im Skript und alte Prüfungen</a:t>
            </a:r>
          </a:p>
          <a:p>
            <a:r>
              <a:rPr lang="de-CH" dirty="0" smtClean="0"/>
              <a:t>Nicht zu viel Zeit aufwenden</a:t>
            </a:r>
          </a:p>
          <a:p>
            <a:r>
              <a:rPr lang="de-CH" dirty="0" smtClean="0"/>
              <a:t>Buchungen gehen immer nach dem gleichen Schema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589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VWL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Alte Prüfungen als Vorbereitung lösen (viele vorhanden)</a:t>
            </a:r>
          </a:p>
          <a:p>
            <a:r>
              <a:rPr lang="de-CH" dirty="0" smtClean="0"/>
              <a:t>Sachverhalte genau durchlesen</a:t>
            </a:r>
          </a:p>
          <a:p>
            <a:r>
              <a:rPr lang="de-CH" dirty="0" smtClean="0"/>
              <a:t>Multiple Choice, Raten teilweise sinnvoll</a:t>
            </a:r>
          </a:p>
          <a:p>
            <a:r>
              <a:rPr lang="de-CH" dirty="0" smtClean="0"/>
              <a:t>Zuerst lösen was sofort geht, nachher die schwierigen Aufgaben (genug Zeit)</a:t>
            </a:r>
          </a:p>
          <a:p>
            <a:r>
              <a:rPr lang="de-CH" dirty="0" smtClean="0"/>
              <a:t>VWL-Lernkurve beachten: </a:t>
            </a:r>
          </a:p>
          <a:p>
            <a:endParaRPr lang="de-CH" dirty="0"/>
          </a:p>
          <a:p>
            <a:r>
              <a:rPr lang="de-CH" dirty="0" smtClean="0"/>
              <a:t>Uniseminar? </a:t>
            </a:r>
          </a:p>
          <a:p>
            <a:r>
              <a:rPr lang="de-CH" dirty="0" smtClean="0"/>
              <a:t>Keine K-Karten!!!</a:t>
            </a:r>
            <a:endParaRPr lang="de-CH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4270075" y="4409995"/>
            <a:ext cx="6470" cy="2009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4276545" y="6408672"/>
            <a:ext cx="3398808" cy="225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H="1" flipV="1">
            <a:off x="4276546" y="6424038"/>
            <a:ext cx="543464" cy="718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H="1">
            <a:off x="4820011" y="5951966"/>
            <a:ext cx="84107" cy="46079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H="1">
            <a:off x="4904118" y="5970926"/>
            <a:ext cx="75696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H="1">
            <a:off x="5661085" y="5560358"/>
            <a:ext cx="174682" cy="41878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H="1">
            <a:off x="5835768" y="5560357"/>
            <a:ext cx="206497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H="1">
            <a:off x="6042265" y="4824063"/>
            <a:ext cx="311090" cy="73629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H="1">
            <a:off x="6353356" y="4824061"/>
            <a:ext cx="640511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5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BWL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9820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Sehr viel Aufwand, </a:t>
            </a:r>
            <a:r>
              <a:rPr lang="de-CH" b="1" u="sng" dirty="0" smtClean="0">
                <a:solidFill>
                  <a:srgbClr val="FF0000"/>
                </a:solidFill>
              </a:rPr>
              <a:t>reines Auswendiglernen</a:t>
            </a:r>
          </a:p>
          <a:p>
            <a:r>
              <a:rPr lang="de-CH" dirty="0" smtClean="0"/>
              <a:t>Lektüre und Übungen sind für den Papierkorb</a:t>
            </a:r>
          </a:p>
          <a:p>
            <a:r>
              <a:rPr lang="de-CH" dirty="0" smtClean="0"/>
              <a:t>Sachverhalte genau durchlesen</a:t>
            </a:r>
          </a:p>
          <a:p>
            <a:r>
              <a:rPr lang="de-CH" dirty="0" smtClean="0"/>
              <a:t>Zeitmanagement, Zeit eher knapp</a:t>
            </a:r>
          </a:p>
          <a:p>
            <a:r>
              <a:rPr lang="de-CH" dirty="0" smtClean="0"/>
              <a:t>Antworten möglichst kurz halten</a:t>
            </a:r>
          </a:p>
          <a:p>
            <a:r>
              <a:rPr lang="de-CH" dirty="0" smtClean="0"/>
              <a:t>Tabellen und Grafiken </a:t>
            </a:r>
            <a:r>
              <a:rPr lang="de-CH" u="sng" dirty="0" smtClean="0"/>
              <a:t>auswendig</a:t>
            </a:r>
            <a:r>
              <a:rPr lang="de-CH" dirty="0" smtClean="0"/>
              <a:t> lernen (BCG, 5 Forces, etc…)</a:t>
            </a:r>
          </a:p>
          <a:p>
            <a:r>
              <a:rPr lang="de-CH" u="sng" dirty="0" smtClean="0"/>
              <a:t>Gastvorträge unbedingt beachten, alles ist prüfungsrelevant</a:t>
            </a:r>
            <a:endParaRPr lang="de-CH" u="sng" dirty="0"/>
          </a:p>
          <a:p>
            <a:r>
              <a:rPr lang="de-CH" dirty="0" smtClean="0"/>
              <a:t>K-Karten sehr hilfreich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5547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430</Words>
  <Application>Microsoft Macintosh PowerPoint</Application>
  <PresentationFormat>Bildschirmpräsentation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Office-Design</vt:lpstr>
      <vt:lpstr>Assessment-Fragestunde</vt:lpstr>
      <vt:lpstr>Das Assessment</vt:lpstr>
      <vt:lpstr>Allgemeine Hinweise I</vt:lpstr>
      <vt:lpstr>Allgemeine Hinweise II</vt:lpstr>
      <vt:lpstr>Externe Lernhilfen</vt:lpstr>
      <vt:lpstr>Lernkurve</vt:lpstr>
      <vt:lpstr>Buchhaltung</vt:lpstr>
      <vt:lpstr>VWL</vt:lpstr>
      <vt:lpstr>BWL</vt:lpstr>
      <vt:lpstr>Recht</vt:lpstr>
      <vt:lpstr>Mathe</vt:lpstr>
      <vt:lpstr>Prüfungsplan (Januar)</vt:lpstr>
      <vt:lpstr>PowerPoint-Präsentation</vt:lpstr>
      <vt:lpstr>Fragen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Assessment-Fragestunde </dc:title>
  <dc:creator>Raphael</dc:creator>
  <cp:lastModifiedBy>Raphael</cp:lastModifiedBy>
  <cp:revision>37</cp:revision>
  <dcterms:created xsi:type="dcterms:W3CDTF">2014-08-26T18:13:00Z</dcterms:created>
  <dcterms:modified xsi:type="dcterms:W3CDTF">2014-11-12T00:28:54Z</dcterms:modified>
</cp:coreProperties>
</file>